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45D53-D4F9-4EAB-8C6C-AEBE0EEE972A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0BEA-BC01-47E9-82E4-AE8A6CE4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20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45D53-D4F9-4EAB-8C6C-AEBE0EEE972A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0BEA-BC01-47E9-82E4-AE8A6CE4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921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45D53-D4F9-4EAB-8C6C-AEBE0EEE972A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0BEA-BC01-47E9-82E4-AE8A6CE4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394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45D53-D4F9-4EAB-8C6C-AEBE0EEE972A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0BEA-BC01-47E9-82E4-AE8A6CE4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883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45D53-D4F9-4EAB-8C6C-AEBE0EEE972A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0BEA-BC01-47E9-82E4-AE8A6CE4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349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45D53-D4F9-4EAB-8C6C-AEBE0EEE972A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0BEA-BC01-47E9-82E4-AE8A6CE4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27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45D53-D4F9-4EAB-8C6C-AEBE0EEE972A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0BEA-BC01-47E9-82E4-AE8A6CE4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345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45D53-D4F9-4EAB-8C6C-AEBE0EEE972A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0BEA-BC01-47E9-82E4-AE8A6CE4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26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45D53-D4F9-4EAB-8C6C-AEBE0EEE972A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0BEA-BC01-47E9-82E4-AE8A6CE4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890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45D53-D4F9-4EAB-8C6C-AEBE0EEE972A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0BEA-BC01-47E9-82E4-AE8A6CE4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431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45D53-D4F9-4EAB-8C6C-AEBE0EEE972A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0BEA-BC01-47E9-82E4-AE8A6CE4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356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45D53-D4F9-4EAB-8C6C-AEBE0EEE972A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B0BEA-BC01-47E9-82E4-AE8A6CE4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340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200025"/>
            <a:ext cx="12077700" cy="64579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09067" y="279401"/>
            <a:ext cx="4897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视频教程请加</a:t>
            </a:r>
            <a:r>
              <a:rPr lang="en-US" altLang="zh-CN" dirty="0"/>
              <a:t>QQ</a:t>
            </a:r>
            <a:r>
              <a:rPr lang="zh-CN" altLang="en-US" dirty="0"/>
              <a:t>群</a:t>
            </a:r>
            <a:r>
              <a:rPr lang="en-US" altLang="zh-CN" dirty="0" smtClean="0"/>
              <a:t>1050377663</a:t>
            </a:r>
            <a:r>
              <a:rPr lang="zh-CN" altLang="en-US" dirty="0" smtClean="0"/>
              <a:t>，到群共享下载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0705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715" y="128140"/>
            <a:ext cx="11304515" cy="578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09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40" y="683307"/>
            <a:ext cx="9610156" cy="504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519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手动</a:t>
            </a:r>
            <a:r>
              <a:rPr lang="zh-CN" altLang="en-US" smtClean="0"/>
              <a:t>排课部分简介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816" y="3308436"/>
            <a:ext cx="10834815" cy="2869942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绿色标色，可以移动到此位置</a:t>
            </a:r>
            <a:endParaRPr lang="en-US" altLang="zh-CN" sz="1800" dirty="0" smtClean="0"/>
          </a:p>
          <a:p>
            <a:r>
              <a:rPr lang="zh-CN" altLang="en-US" sz="1800" dirty="0" smtClean="0"/>
              <a:t>红色表示不可以移动（因为在其他班已有课，或者场室已有其他班课，产生冲突</a:t>
            </a:r>
            <a:r>
              <a:rPr lang="en-US" altLang="zh-CN" sz="1800" dirty="0" smtClean="0"/>
              <a:t>)</a:t>
            </a:r>
          </a:p>
          <a:p>
            <a:r>
              <a:rPr lang="zh-CN" altLang="en-US" sz="1800" dirty="0" smtClean="0"/>
              <a:t>黄色表示，可以移动，但不符合该老师的可排课范围。意思就是，如果这个老师之前设置了，每周</a:t>
            </a:r>
            <a:r>
              <a:rPr lang="en-US" altLang="zh-CN" sz="1800" dirty="0" smtClean="0"/>
              <a:t>5</a:t>
            </a:r>
            <a:r>
              <a:rPr lang="zh-CN" altLang="en-US" sz="1800" dirty="0" smtClean="0"/>
              <a:t>第</a:t>
            </a:r>
            <a:r>
              <a:rPr lang="en-US" altLang="zh-CN" sz="1800" dirty="0" smtClean="0"/>
              <a:t>4</a:t>
            </a:r>
            <a:r>
              <a:rPr lang="zh-CN" altLang="en-US" sz="1800" dirty="0" smtClean="0"/>
              <a:t>节开会。那么这个位置不符合这个要求。但是您仍然可以移动到此位置。</a:t>
            </a:r>
            <a:endParaRPr lang="zh-CN" altLang="en-US" sz="1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680" y="365125"/>
            <a:ext cx="6435004" cy="286071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2562" y="2529017"/>
            <a:ext cx="4475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 </a:t>
            </a:r>
            <a:r>
              <a:rPr lang="zh-CN" altLang="en-US" dirty="0" smtClean="0"/>
              <a:t>首先从“无解”或班级中选中要移动的课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3523" y="1372550"/>
            <a:ext cx="3038095" cy="21714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692561" y="4955060"/>
            <a:ext cx="6251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 </a:t>
            </a:r>
            <a:r>
              <a:rPr lang="zh-CN" altLang="en-US" dirty="0" smtClean="0"/>
              <a:t>选好绿色或黄色位置后，点一下，课节便移动过去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3948" y="5026790"/>
            <a:ext cx="2509116" cy="17498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692561" y="5255048"/>
            <a:ext cx="83808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dirty="0"/>
          </a:p>
          <a:p>
            <a:r>
              <a:rPr lang="en-US" altLang="zh-CN" dirty="0" smtClean="0"/>
              <a:t>3 </a:t>
            </a:r>
            <a:r>
              <a:rPr lang="zh-CN" altLang="en-US" dirty="0" smtClean="0"/>
              <a:t>在</a:t>
            </a:r>
            <a:r>
              <a:rPr lang="zh-CN" altLang="en-US" dirty="0"/>
              <a:t>手动调整时，您还可以将课表中的课，放到无解组里，方便其他课节的移动。</a:t>
            </a:r>
          </a:p>
          <a:p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85287" y="6178378"/>
            <a:ext cx="897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提醒：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sz="1600" dirty="0" smtClean="0">
                <a:solidFill>
                  <a:schemeClr val="accent1">
                    <a:lumMod val="50000"/>
                  </a:schemeClr>
                </a:solidFill>
              </a:rPr>
              <a:t>软件还处于开发阶段。排出的课表在关闭软件时不会自动保存。后面我们会加入此功能。</a:t>
            </a:r>
            <a:endParaRPr lang="en-US" altLang="zh-CN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zh-CN" alt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350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补充：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57763"/>
          </a:xfrm>
        </p:spPr>
        <p:txBody>
          <a:bodyPr/>
          <a:lstStyle/>
          <a:p>
            <a:r>
              <a:rPr lang="zh-CN" altLang="zh-CN" dirty="0"/>
              <a:t>合堂’功能，目前还未完成即时保存到本地的代码编写。如需此功能，排课时需每次导入合堂</a:t>
            </a:r>
            <a:r>
              <a:rPr lang="en-US" altLang="zh-CN" dirty="0"/>
              <a:t>Excel</a:t>
            </a:r>
            <a:r>
              <a:rPr lang="zh-CN" altLang="zh-CN" dirty="0"/>
              <a:t>模板</a:t>
            </a:r>
          </a:p>
          <a:p>
            <a:r>
              <a:rPr lang="zh-CN" altLang="zh-CN" dirty="0"/>
              <a:t>软件还在开发中，后部会添加拖动调课功能，并完善导出</a:t>
            </a:r>
            <a:r>
              <a:rPr lang="en-US" altLang="zh-CN" dirty="0"/>
              <a:t>Excel</a:t>
            </a:r>
            <a:r>
              <a:rPr lang="zh-CN" altLang="zh-CN" dirty="0"/>
              <a:t>功能。</a:t>
            </a:r>
          </a:p>
          <a:p>
            <a:r>
              <a:rPr lang="zh-CN" altLang="zh-CN" dirty="0"/>
              <a:t>请加</a:t>
            </a:r>
            <a:r>
              <a:rPr lang="en-US" altLang="zh-CN" dirty="0"/>
              <a:t>QQ</a:t>
            </a:r>
            <a:r>
              <a:rPr lang="zh-CN" altLang="zh-CN" dirty="0"/>
              <a:t>群，</a:t>
            </a:r>
            <a:r>
              <a:rPr lang="en-US" altLang="zh-CN" dirty="0"/>
              <a:t>1050377663</a:t>
            </a:r>
            <a:r>
              <a:rPr lang="zh-CN" altLang="zh-CN" dirty="0"/>
              <a:t>。群共享里有视频教程</a:t>
            </a:r>
            <a:r>
              <a:rPr lang="zh-CN" altLang="zh-CN" dirty="0" smtClean="0"/>
              <a:t>。当</a:t>
            </a:r>
            <a:r>
              <a:rPr lang="zh-CN" altLang="zh-CN" dirty="0"/>
              <a:t>有更新的时候</a:t>
            </a:r>
            <a:r>
              <a:rPr lang="zh-CN" altLang="zh-CN" dirty="0" smtClean="0"/>
              <a:t>，</a:t>
            </a:r>
            <a:r>
              <a:rPr lang="zh-CN" altLang="en-US" dirty="0" smtClean="0"/>
              <a:t>我会</a:t>
            </a:r>
            <a:r>
              <a:rPr lang="zh-CN" altLang="zh-CN" dirty="0" smtClean="0"/>
              <a:t>通过</a:t>
            </a:r>
            <a:r>
              <a:rPr lang="en-US" altLang="zh-CN" dirty="0"/>
              <a:t>QQ</a:t>
            </a:r>
            <a:r>
              <a:rPr lang="zh-CN" altLang="zh-CN" dirty="0"/>
              <a:t>群消息</a:t>
            </a:r>
            <a:r>
              <a:rPr lang="zh-CN" altLang="zh-CN" dirty="0" smtClean="0"/>
              <a:t>通知</a:t>
            </a:r>
            <a:r>
              <a:rPr lang="zh-CN" altLang="en-US" dirty="0" smtClean="0"/>
              <a:t>大家</a:t>
            </a:r>
            <a:r>
              <a:rPr lang="zh-CN" altLang="zh-CN" dirty="0" smtClean="0"/>
              <a:t>。</a:t>
            </a:r>
            <a:r>
              <a:rPr lang="zh-CN" altLang="zh-CN" dirty="0"/>
              <a:t>加群免验证，直接通过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经实测对比，本软件排课能力不逊于几百几千的同类软件。</a:t>
            </a:r>
            <a:r>
              <a:rPr lang="zh-CN" altLang="en-US" dirty="0"/>
              <a:t>使用中</a:t>
            </a:r>
            <a:r>
              <a:rPr lang="zh-CN" altLang="en-US" dirty="0" smtClean="0"/>
              <a:t>如发现排课结果不正确，有</a:t>
            </a:r>
            <a:r>
              <a:rPr lang="en-US" altLang="zh-CN" dirty="0" smtClean="0"/>
              <a:t>bug</a:t>
            </a:r>
            <a:r>
              <a:rPr lang="zh-CN" altLang="en-US" dirty="0" smtClean="0"/>
              <a:t>，请反馈。我会加以改进。</a:t>
            </a:r>
            <a:endParaRPr lang="en-US" altLang="zh-CN" dirty="0" smtClean="0"/>
          </a:p>
          <a:p>
            <a:r>
              <a:rPr lang="zh-CN" altLang="en-US" dirty="0" smtClean="0"/>
              <a:t>如使用中，感觉满意，请文字或晒图</a:t>
            </a:r>
            <a:r>
              <a:rPr lang="zh-CN" altLang="en-US" smtClean="0"/>
              <a:t>好评，本人不胜</a:t>
            </a:r>
            <a:r>
              <a:rPr lang="zh-CN" altLang="en-US" dirty="0" smtClean="0"/>
              <a:t>感激，同时我会赠送一定的排课导出次数给您。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5126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38125"/>
            <a:ext cx="11163300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217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44" y="155215"/>
            <a:ext cx="9975506" cy="53502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2924" y="5810250"/>
            <a:ext cx="115347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</a:rPr>
              <a:t>注意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：</a:t>
            </a:r>
            <a:r>
              <a:rPr lang="zh-CN" altLang="zh-CN" sz="2800" dirty="0" smtClean="0"/>
              <a:t>班级</a:t>
            </a:r>
            <a:r>
              <a:rPr lang="zh-CN" altLang="zh-CN" sz="2800" dirty="0"/>
              <a:t>一列只填写数字。且每个年级的班级</a:t>
            </a:r>
            <a:r>
              <a:rPr lang="zh-CN" altLang="zh-CN" sz="3200" b="1" dirty="0">
                <a:solidFill>
                  <a:srgbClr val="FF0000"/>
                </a:solidFill>
              </a:rPr>
              <a:t>序号都从</a:t>
            </a:r>
            <a:r>
              <a:rPr lang="en-US" altLang="zh-CN" sz="3200" b="1" dirty="0">
                <a:solidFill>
                  <a:srgbClr val="FF0000"/>
                </a:solidFill>
              </a:rPr>
              <a:t>1</a:t>
            </a:r>
            <a:r>
              <a:rPr lang="zh-CN" altLang="zh-CN" sz="3200" b="1" dirty="0">
                <a:solidFill>
                  <a:srgbClr val="FF0000"/>
                </a:solidFill>
              </a:rPr>
              <a:t>开始</a:t>
            </a:r>
            <a:r>
              <a:rPr lang="zh-CN" altLang="zh-CN" sz="2800" dirty="0"/>
              <a:t>写起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33300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314325"/>
            <a:ext cx="9415463" cy="548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18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91016"/>
            <a:ext cx="8074807" cy="465351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1135" y="5054799"/>
            <a:ext cx="106619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如何</a:t>
            </a:r>
            <a:r>
              <a:rPr lang="zh-CN" altLang="zh-CN" sz="2400" b="1" dirty="0">
                <a:solidFill>
                  <a:srgbClr val="FF0000"/>
                </a:solidFill>
              </a:rPr>
              <a:t>设置部分连堂？</a:t>
            </a:r>
            <a:r>
              <a:rPr lang="zh-CN" altLang="zh-CN" dirty="0"/>
              <a:t>譬如语文</a:t>
            </a:r>
            <a:r>
              <a:rPr lang="en-US" altLang="zh-CN" dirty="0"/>
              <a:t>10</a:t>
            </a:r>
            <a:r>
              <a:rPr lang="zh-CN" altLang="zh-CN" dirty="0"/>
              <a:t>节课，</a:t>
            </a:r>
            <a:r>
              <a:rPr lang="en-US" altLang="zh-CN" dirty="0"/>
              <a:t>2</a:t>
            </a:r>
            <a:r>
              <a:rPr lang="zh-CN" altLang="zh-CN" dirty="0"/>
              <a:t>节连堂，其余随机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en-US" altLang="zh-CN" dirty="0"/>
              <a:t> </a:t>
            </a:r>
            <a:r>
              <a:rPr lang="en-US" altLang="zh-CN" dirty="0" smtClean="0"/>
              <a:t>	</a:t>
            </a:r>
            <a:r>
              <a:rPr lang="zh-CN" altLang="zh-CN" dirty="0" smtClean="0"/>
              <a:t>在 </a:t>
            </a:r>
            <a:r>
              <a:rPr lang="zh-CN" altLang="zh-CN" dirty="0"/>
              <a:t>连堂设置</a:t>
            </a:r>
            <a:r>
              <a:rPr lang="en-US" altLang="zh-CN" dirty="0"/>
              <a:t>Excel</a:t>
            </a:r>
            <a:r>
              <a:rPr lang="zh-CN" altLang="zh-CN" dirty="0"/>
              <a:t>模板里面，</a:t>
            </a:r>
            <a:r>
              <a:rPr lang="zh-CN" altLang="zh-CN" dirty="0" smtClean="0"/>
              <a:t>填写</a:t>
            </a:r>
            <a:r>
              <a:rPr lang="zh-CN" altLang="en-US" dirty="0" smtClean="0"/>
              <a:t>‘</a:t>
            </a:r>
            <a:r>
              <a:rPr lang="zh-CN" altLang="zh-CN" dirty="0" smtClean="0"/>
              <a:t>连</a:t>
            </a:r>
            <a:r>
              <a:rPr lang="zh-CN" altLang="zh-CN" dirty="0"/>
              <a:t>堂</a:t>
            </a:r>
            <a:r>
              <a:rPr lang="en-US" altLang="zh-CN" dirty="0" smtClean="0"/>
              <a:t>1</a:t>
            </a:r>
            <a:r>
              <a:rPr lang="zh-CN" altLang="en-US" dirty="0" smtClean="0"/>
              <a:t>’</a:t>
            </a:r>
            <a:r>
              <a:rPr lang="zh-CN" altLang="zh-CN" dirty="0" smtClean="0"/>
              <a:t>，</a:t>
            </a:r>
            <a:r>
              <a:rPr lang="zh-CN" altLang="zh-CN" dirty="0"/>
              <a:t>即表示该科目连堂</a:t>
            </a:r>
            <a:r>
              <a:rPr lang="en-US" altLang="zh-CN" dirty="0"/>
              <a:t>1</a:t>
            </a:r>
            <a:r>
              <a:rPr lang="zh-CN" altLang="zh-CN" dirty="0"/>
              <a:t>次（</a:t>
            </a:r>
            <a:r>
              <a:rPr lang="en-US" altLang="zh-CN" dirty="0"/>
              <a:t>2</a:t>
            </a:r>
            <a:r>
              <a:rPr lang="zh-CN" altLang="zh-CN" dirty="0"/>
              <a:t>节课）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	</a:t>
            </a:r>
            <a:r>
              <a:rPr lang="zh-CN" altLang="zh-CN" dirty="0" smtClean="0"/>
              <a:t>同理</a:t>
            </a:r>
            <a:r>
              <a:rPr lang="zh-CN" altLang="zh-CN" dirty="0"/>
              <a:t>，如写“连堂</a:t>
            </a:r>
            <a:r>
              <a:rPr lang="en-US" altLang="zh-CN" dirty="0"/>
              <a:t>2</a:t>
            </a:r>
            <a:r>
              <a:rPr lang="zh-CN" altLang="zh-CN" dirty="0"/>
              <a:t>”表示该科目安排</a:t>
            </a:r>
            <a:r>
              <a:rPr lang="en-US" altLang="zh-CN" dirty="0"/>
              <a:t>2</a:t>
            </a:r>
            <a:r>
              <a:rPr lang="zh-CN" altLang="zh-CN" dirty="0"/>
              <a:t>次连堂（共</a:t>
            </a:r>
            <a:r>
              <a:rPr lang="en-US" altLang="zh-CN" dirty="0"/>
              <a:t>4</a:t>
            </a:r>
            <a:r>
              <a:rPr lang="zh-CN" altLang="zh-CN" dirty="0"/>
              <a:t>节），其余课节随机。</a:t>
            </a:r>
          </a:p>
          <a:p>
            <a:r>
              <a:rPr lang="en-US" altLang="zh-CN" dirty="0"/>
              <a:t>   </a:t>
            </a:r>
            <a:r>
              <a:rPr lang="en-US" altLang="zh-CN" dirty="0" smtClean="0"/>
              <a:t>	 </a:t>
            </a:r>
            <a:r>
              <a:rPr lang="zh-CN" altLang="zh-CN" dirty="0" smtClean="0"/>
              <a:t>如</a:t>
            </a:r>
            <a:r>
              <a:rPr lang="zh-CN" altLang="zh-CN" dirty="0"/>
              <a:t>写“连堂”，则该科目，所有课节都进行</a:t>
            </a:r>
            <a:r>
              <a:rPr lang="en-US" altLang="zh-CN" dirty="0"/>
              <a:t>2</a:t>
            </a:r>
            <a:r>
              <a:rPr lang="zh-CN" altLang="zh-CN" dirty="0"/>
              <a:t>节连堂</a:t>
            </a:r>
            <a:r>
              <a:rPr lang="zh-CN" altLang="zh-CN" dirty="0" smtClean="0"/>
              <a:t>安排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6726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22" y="0"/>
            <a:ext cx="10301674" cy="575908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7222" y="5565338"/>
            <a:ext cx="11351184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如何</a:t>
            </a:r>
            <a:r>
              <a:rPr lang="zh-CN" altLang="zh-CN" sz="2400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安排指定位置？</a:t>
            </a:r>
          </a:p>
          <a:p>
            <a:r>
              <a:rPr lang="en-US" altLang="zh-CN" dirty="0"/>
              <a:t>      </a:t>
            </a:r>
            <a:r>
              <a:rPr lang="zh-CN" altLang="zh-CN" b="1" dirty="0"/>
              <a:t>这个需要把该科目设置为只在此位置可排，然后把其他科目的排课规则，此位置设为不可排。</a:t>
            </a:r>
          </a:p>
          <a:p>
            <a:r>
              <a:rPr lang="en-US" altLang="zh-CN" b="1" dirty="0"/>
              <a:t>      </a:t>
            </a:r>
            <a:r>
              <a:rPr lang="zh-CN" altLang="zh-CN" b="1" dirty="0"/>
              <a:t>这样软件在安排的时候，该科目只会选此位置，而其他科目又无法安排到此位置。这样就完成了指定位置。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5805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32" y="80942"/>
            <a:ext cx="9444693" cy="508154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67025" y="5400675"/>
            <a:ext cx="35365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图</a:t>
            </a:r>
            <a:r>
              <a:rPr lang="zh-CN" altLang="en-US" dirty="0" smtClean="0">
                <a:solidFill>
                  <a:srgbClr val="FF0000"/>
                </a:solidFill>
              </a:rPr>
              <a:t>中 </a:t>
            </a:r>
            <a:r>
              <a:rPr lang="en-US" altLang="zh-CN" dirty="0" smtClean="0">
                <a:solidFill>
                  <a:srgbClr val="FF0000"/>
                </a:solidFill>
              </a:rPr>
              <a:t>14 </a:t>
            </a:r>
            <a:r>
              <a:rPr lang="zh-CN" altLang="en-US" dirty="0" smtClean="0">
                <a:solidFill>
                  <a:srgbClr val="FF0000"/>
                </a:solidFill>
              </a:rPr>
              <a:t>表示周一第</a:t>
            </a: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</a:rPr>
              <a:t>节不可排，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	</a:t>
            </a:r>
            <a:r>
              <a:rPr lang="en-US" altLang="zh-CN" dirty="0" smtClean="0">
                <a:solidFill>
                  <a:srgbClr val="FF0000"/>
                </a:solidFill>
              </a:rPr>
              <a:t>25</a:t>
            </a:r>
            <a:r>
              <a:rPr lang="zh-CN" altLang="en-US" dirty="0" smtClean="0">
                <a:solidFill>
                  <a:srgbClr val="FF0000"/>
                </a:solidFill>
              </a:rPr>
              <a:t>表示周二第</a:t>
            </a: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</a:rPr>
              <a:t>节不可排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	</a:t>
            </a:r>
            <a:r>
              <a:rPr lang="en-US" altLang="zh-CN" dirty="0" smtClean="0">
                <a:solidFill>
                  <a:srgbClr val="FF0000"/>
                </a:solidFill>
              </a:rPr>
              <a:t>27</a:t>
            </a:r>
            <a:r>
              <a:rPr lang="zh-CN" altLang="en-US" dirty="0" smtClean="0">
                <a:solidFill>
                  <a:srgbClr val="FF0000"/>
                </a:solidFill>
              </a:rPr>
              <a:t>表示周二第</a:t>
            </a: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r>
              <a:rPr lang="zh-CN" altLang="en-US" dirty="0" smtClean="0">
                <a:solidFill>
                  <a:srgbClr val="FF0000"/>
                </a:solidFill>
              </a:rPr>
              <a:t>节不可排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740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59" y="249766"/>
            <a:ext cx="11258550" cy="5105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47999" y="5715000"/>
            <a:ext cx="73404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排课规则，默认会自动保存到电脑的缓存上，下次打开时会自动读取。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如果更换电脑，可把您的规则导出来后，在新电脑上进行导入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595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726" y="282923"/>
            <a:ext cx="10686831" cy="571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739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506</Words>
  <Application>Microsoft Office PowerPoint</Application>
  <PresentationFormat>宽屏</PresentationFormat>
  <Paragraphs>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手动排课部分简介</vt:lpstr>
      <vt:lpstr>补充：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niu xuchuan</dc:creator>
  <cp:lastModifiedBy>im</cp:lastModifiedBy>
  <cp:revision>8</cp:revision>
  <dcterms:created xsi:type="dcterms:W3CDTF">2019-11-24T03:13:53Z</dcterms:created>
  <dcterms:modified xsi:type="dcterms:W3CDTF">2020-05-16T09:29:47Z</dcterms:modified>
</cp:coreProperties>
</file>